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4" d="100"/>
          <a:sy n="94" d="100"/>
        </p:scale>
        <p:origin x="5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BEC67-9FE6-7A4F-9ABD-D7C6657D9329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115D0-B551-C446-90F6-1490DC311E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9292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5E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73152"/>
            <a:ext cx="73152" cy="4997196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-914400"/>
            <a:ext cx="3657600" cy="3657600"/>
          </a:xfrm>
          <a:prstGeom prst="ellipse">
            <a:avLst/>
          </a:prstGeom>
          <a:solidFill>
            <a:srgbClr val="2E7D32">
              <a:alpha val="30000"/>
            </a:srgbClr>
          </a:solidFill>
          <a:ln w="12700">
            <a:solidFill>
              <a:srgbClr val="2E7D32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457200" y="2743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9A825"/>
                </a:solidFill>
              </a:rPr>
              <a:t>ESTADO DE MATO GROSSO DO SUL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5943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PREFEITURA MUNICIPAL DE SETE QUEDAS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9144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5D6A7"/>
                </a:solidFill>
              </a:rPr>
              <a:t>SECRETARIA MUNICIPAL DE EDUCAÇÃO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1371600" y="1371600"/>
            <a:ext cx="6400800" cy="0"/>
          </a:xfrm>
          <a:prstGeom prst="line">
            <a:avLst/>
          </a:prstGeom>
          <a:noFill/>
          <a:ln w="1905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457200" y="1508760"/>
            <a:ext cx="8229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</a:rPr>
              <a:t>RELATÓRIO DE MONITORAMENTO</a:t>
            </a:r>
            <a:endParaRPr lang="en-US" sz="3200" dirty="0"/>
          </a:p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</a:rPr>
              <a:t>E AVALIAÇÃO DO PME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457200" y="2788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A5D6A7"/>
                </a:solidFill>
              </a:rPr>
              <a:t>Plano Municipal de Educação — Lei Municipal nº 652/2015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017520" y="3246120"/>
            <a:ext cx="3108960" cy="502920"/>
          </a:xfrm>
          <a:prstGeom prst="roundRect">
            <a:avLst>
              <a:gd name="adj" fmla="val 14545"/>
            </a:avLst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3017520" y="324612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5E20"/>
                </a:solidFill>
              </a:rPr>
              <a:t>Período 2024 / 2025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74320" y="4663440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5D6A7"/>
                </a:solidFill>
              </a:rPr>
              <a:t>AUDIÊNCIA PÚBLICA — SETE QUEDAS / MS     |     Maio de 2026</a:t>
            </a:r>
            <a:endParaRPr lang="en-US" sz="1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B68BD4A-CEC4-430F-99FF-EDDC19FD2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48447"/>
            <a:ext cx="995142" cy="101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4E342E"/>
          </a:solidFill>
          <a:ln w="12700">
            <a:solidFill>
              <a:srgbClr val="4E342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METAS 15 E 16: FORMAÇÃO DOS PROFESSORES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100584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55A64"/>
                </a:solidFill>
              </a:rPr>
              <a:t>Meta 15: Formação inicial adequada  •  Meta 16: Formação continuada e pós-graduação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274320" y="1508760"/>
            <a:ext cx="1965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274320" y="1508760"/>
            <a:ext cx="1965960" cy="54864"/>
          </a:xfrm>
          <a:prstGeom prst="rect">
            <a:avLst/>
          </a:prstGeom>
          <a:solidFill>
            <a:srgbClr val="4E342E"/>
          </a:solidFill>
          <a:ln w="12700">
            <a:solidFill>
              <a:srgbClr val="4E342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1563624"/>
            <a:ext cx="1874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55A64"/>
                </a:solidFill>
              </a:rPr>
              <a:t>Professores com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455A64"/>
                </a:solidFill>
              </a:rPr>
              <a:t>Formação Adequada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455A64"/>
                </a:solidFill>
              </a:rPr>
              <a:t>(Meta 15)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20040" y="2157984"/>
            <a:ext cx="1874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4E342E"/>
                </a:solidFill>
              </a:rPr>
              <a:t>98%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320040" y="2889504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E9E9E"/>
                </a:solidFill>
              </a:rPr>
              <a:t>Rede Municipal 2025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2468880" y="1508760"/>
            <a:ext cx="1965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2468880" y="1508760"/>
            <a:ext cx="1965960" cy="54864"/>
          </a:xfrm>
          <a:prstGeom prst="rect">
            <a:avLst/>
          </a:prstGeom>
          <a:solidFill>
            <a:srgbClr val="6D4C41"/>
          </a:solidFill>
          <a:ln w="12700">
            <a:solidFill>
              <a:srgbClr val="6D4C4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2514600" y="1563624"/>
            <a:ext cx="1874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55A64"/>
                </a:solidFill>
              </a:rPr>
              <a:t>Professores com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455A64"/>
                </a:solidFill>
              </a:rPr>
              <a:t>Pós-Graduação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455A64"/>
                </a:solidFill>
              </a:rPr>
              <a:t>(Meta 16A)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514600" y="2157984"/>
            <a:ext cx="1874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6D4C41"/>
                </a:solidFill>
              </a:rPr>
              <a:t>90%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2514600" y="2889504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E9E9E"/>
                </a:solidFill>
              </a:rPr>
              <a:t>Rede Municipal 2025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663440" y="1508760"/>
            <a:ext cx="1965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6" name="Shape 14"/>
          <p:cNvSpPr/>
          <p:nvPr/>
        </p:nvSpPr>
        <p:spPr>
          <a:xfrm>
            <a:off x="4663440" y="1508760"/>
            <a:ext cx="1965960" cy="54864"/>
          </a:xfrm>
          <a:prstGeom prst="rect">
            <a:avLst/>
          </a:prstGeom>
          <a:solidFill>
            <a:srgbClr val="795548"/>
          </a:solidFill>
          <a:ln w="12700">
            <a:solidFill>
              <a:srgbClr val="79554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4709160" y="1563624"/>
            <a:ext cx="1874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55A64"/>
                </a:solidFill>
              </a:rPr>
              <a:t>Professores com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455A64"/>
                </a:solidFill>
              </a:rPr>
              <a:t>Formação Continuada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455A64"/>
                </a:solidFill>
              </a:rPr>
              <a:t>(Meta 16B)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709160" y="2157984"/>
            <a:ext cx="1874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795548"/>
                </a:solidFill>
              </a:rPr>
              <a:t>100%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4709160" y="2889504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E9E9E"/>
                </a:solidFill>
              </a:rPr>
              <a:t>Rede Municipal 2025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6858000" y="1508760"/>
            <a:ext cx="196596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1" name="Shape 19"/>
          <p:cNvSpPr/>
          <p:nvPr/>
        </p:nvSpPr>
        <p:spPr>
          <a:xfrm>
            <a:off x="6858000" y="1508760"/>
            <a:ext cx="1965960" cy="54864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6903720" y="1563624"/>
            <a:ext cx="1874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55A64"/>
                </a:solidFill>
              </a:rPr>
              <a:t>Status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455A64"/>
                </a:solidFill>
              </a:rPr>
              <a:t>Geral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903720" y="2157984"/>
            <a:ext cx="1874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B5E20"/>
                </a:solidFill>
              </a:rPr>
              <a:t>✅ SIM</a:t>
            </a:r>
            <a:endParaRPr lang="en-US" sz="2800" dirty="0"/>
          </a:p>
        </p:txBody>
      </p:sp>
      <p:sp>
        <p:nvSpPr>
          <p:cNvPr id="24" name="Text 22"/>
          <p:cNvSpPr/>
          <p:nvPr/>
        </p:nvSpPr>
        <p:spPr>
          <a:xfrm>
            <a:off x="6903720" y="2889504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E9E9E"/>
                </a:solidFill>
              </a:rPr>
              <a:t>Rede Municipal 2025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274320" y="356616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E342E"/>
                </a:solidFill>
              </a:rPr>
              <a:t>Principais ações de formação realizadas em 2024-2025: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74320" y="3840480"/>
            <a:ext cx="8595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55A64"/>
                </a:solidFill>
              </a:rPr>
              <a:t>• Capacitações pelo Programa MS Alfabetiza (4 em 2024)  •  Cursos em novas tecnologias educacionais  •  Formação sobre direitos das crianças, enfrentamento da violência e questões étnico-raciais  •  Formação continuada dos profissionais de Educação Infantil e Especial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METAS 17 E 18: VALORIZAÇÃO E CARREIRA DOCENTE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100584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55A64"/>
                </a:solidFill>
              </a:rPr>
              <a:t>Meta 17: Equiparar salários dos professores  •  Meta 18: Plano de Carreira para profissionais da educação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20040" y="1508760"/>
            <a:ext cx="406908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320040" y="1508760"/>
            <a:ext cx="4069080" cy="54864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411480" y="1563624"/>
            <a:ext cx="3886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695C"/>
                </a:solidFill>
              </a:rPr>
              <a:t>META 17 — Salário Docente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11480" y="1975104"/>
            <a:ext cx="3886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00695C"/>
                </a:solidFill>
              </a:rPr>
              <a:t>104%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411480" y="2798064"/>
            <a:ext cx="3886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da média salarial de profissionais com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escolaridade equivalente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11480" y="3255264"/>
            <a:ext cx="3886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5E20"/>
                </a:solidFill>
              </a:rPr>
              <a:t>✅ Meta superada — docentes valorizados acima da média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754880" y="1508760"/>
            <a:ext cx="406908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2" name="Shape 10"/>
          <p:cNvSpPr/>
          <p:nvPr/>
        </p:nvSpPr>
        <p:spPr>
          <a:xfrm>
            <a:off x="4754880" y="1508760"/>
            <a:ext cx="4069080" cy="54864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4846320" y="1563624"/>
            <a:ext cx="3886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695C"/>
                </a:solidFill>
              </a:rPr>
              <a:t>META 18 — Plano de Carreira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846320" y="2029968"/>
            <a:ext cx="3886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55A64"/>
                </a:solidFill>
              </a:rPr>
              <a:t>✅  Plano de Carreira: 100% implantado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46320" y="2359152"/>
            <a:ext cx="3886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55A64"/>
                </a:solidFill>
              </a:rPr>
              <a:t>✅  Piso salarial nacional: 100% cumprido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846320" y="2688336"/>
            <a:ext cx="3886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55A64"/>
                </a:solidFill>
              </a:rPr>
              <a:t>✅  Limite 2/3 carga horária: 100%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846320" y="3017520"/>
            <a:ext cx="3886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55A64"/>
                </a:solidFill>
              </a:rPr>
              <a:t>✅  Plano para não docentes: 100%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846320" y="3346704"/>
            <a:ext cx="3886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55A64"/>
                </a:solidFill>
              </a:rPr>
              <a:t>✅  Progressão por titulação e desempenho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20040" y="4023360"/>
            <a:ext cx="8503920" cy="640080"/>
          </a:xfrm>
          <a:prstGeom prst="rect">
            <a:avLst/>
          </a:prstGeom>
          <a:solidFill>
            <a:srgbClr val="E0F2F1"/>
          </a:solidFill>
          <a:ln w="12700">
            <a:solidFill>
              <a:srgbClr val="80CB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457200" y="4023360"/>
            <a:ext cx="8321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695C"/>
                </a:solidFill>
              </a:rPr>
              <a:t>Lei Municipal nº 11/1999 (Plano de Carreira)  •  Incentivos por especialização (20%), mestrado (30%) e doutorado (50%)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83593"/>
          </a:solidFill>
          <a:ln w="12700">
            <a:solidFill>
              <a:srgbClr val="28359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228600" y="137160"/>
            <a:ext cx="594360" cy="59436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28600" y="13716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83593"/>
                </a:solidFill>
              </a:rPr>
              <a:t>19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005840" y="9144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META 19: GESTÃO DEMOCRÁTICA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65760" y="100584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55A64"/>
                </a:solidFill>
              </a:rPr>
              <a:t>Efetivar a gestão democrática da educação com critérios técnicos, mérito, desempenho e consulta à comunidade escolar.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4320" y="1554480"/>
            <a:ext cx="256032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>
            <a:off x="274320" y="1554480"/>
            <a:ext cx="2560320" cy="54864"/>
          </a:xfrm>
          <a:prstGeom prst="rect">
            <a:avLst/>
          </a:prstGeom>
          <a:solidFill>
            <a:srgbClr val="283593"/>
          </a:solidFill>
          <a:ln w="12700">
            <a:solidFill>
              <a:srgbClr val="28359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320040" y="1609344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55A64"/>
                </a:solidFill>
              </a:rPr>
              <a:t>Escolas com eleição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55A64"/>
                </a:solidFill>
              </a:rPr>
              <a:t>direta de diretor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20040" y="2112264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283593"/>
                </a:solidFill>
              </a:rPr>
              <a:t>75%</a:t>
            </a:r>
            <a:endParaRPr lang="en-US" sz="3800" dirty="0"/>
          </a:p>
        </p:txBody>
      </p:sp>
      <p:sp>
        <p:nvSpPr>
          <p:cNvPr id="11" name="Text 9"/>
          <p:cNvSpPr/>
          <p:nvPr/>
        </p:nvSpPr>
        <p:spPr>
          <a:xfrm>
            <a:off x="320040" y="2843784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E9E9E"/>
                </a:solidFill>
              </a:rPr>
              <a:t>Processo misto: seleção + eleição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46120" y="1554480"/>
            <a:ext cx="256032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/>
          <p:cNvSpPr/>
          <p:nvPr/>
        </p:nvSpPr>
        <p:spPr>
          <a:xfrm>
            <a:off x="3246120" y="1554480"/>
            <a:ext cx="2560320" cy="54864"/>
          </a:xfrm>
          <a:prstGeom prst="rect">
            <a:avLst/>
          </a:prstGeom>
          <a:solidFill>
            <a:srgbClr val="283593"/>
          </a:solidFill>
          <a:ln w="12700">
            <a:solidFill>
              <a:srgbClr val="28359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3291840" y="1609344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55A64"/>
                </a:solidFill>
              </a:rPr>
              <a:t>Escolas com pelo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55A64"/>
                </a:solidFill>
              </a:rPr>
              <a:t>menos 2 colegiados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291840" y="2112264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283593"/>
                </a:solidFill>
              </a:rPr>
              <a:t>100%</a:t>
            </a:r>
            <a:endParaRPr lang="en-US" sz="3800" dirty="0"/>
          </a:p>
        </p:txBody>
      </p:sp>
      <p:sp>
        <p:nvSpPr>
          <p:cNvPr id="16" name="Text 14"/>
          <p:cNvSpPr/>
          <p:nvPr/>
        </p:nvSpPr>
        <p:spPr>
          <a:xfrm>
            <a:off x="3291840" y="2843784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E9E9E"/>
                </a:solidFill>
              </a:rPr>
              <a:t>Conselho Escolar + APM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126480" y="1554480"/>
            <a:ext cx="256032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8" name="Shape 16"/>
          <p:cNvSpPr/>
          <p:nvPr/>
        </p:nvSpPr>
        <p:spPr>
          <a:xfrm>
            <a:off x="6126480" y="1554480"/>
            <a:ext cx="2560320" cy="54864"/>
          </a:xfrm>
          <a:prstGeom prst="rect">
            <a:avLst/>
          </a:prstGeom>
          <a:solidFill>
            <a:srgbClr val="283593"/>
          </a:solidFill>
          <a:ln w="12700">
            <a:solidFill>
              <a:srgbClr val="28359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6172200" y="1609344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55A64"/>
                </a:solidFill>
              </a:rPr>
              <a:t>Colegiados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55A64"/>
                </a:solidFill>
              </a:rPr>
              <a:t>extraescolares ativos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172200" y="2112264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283593"/>
                </a:solidFill>
              </a:rPr>
              <a:t>100%</a:t>
            </a:r>
            <a:endParaRPr lang="en-US" sz="3800" dirty="0"/>
          </a:p>
        </p:txBody>
      </p:sp>
      <p:sp>
        <p:nvSpPr>
          <p:cNvPr id="21" name="Text 19"/>
          <p:cNvSpPr/>
          <p:nvPr/>
        </p:nvSpPr>
        <p:spPr>
          <a:xfrm>
            <a:off x="6172200" y="2843784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E9E9E"/>
                </a:solidFill>
              </a:rPr>
              <a:t>FUNDEB, CME, Fórum, Alim. Escolar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65760" y="384048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83593"/>
                </a:solidFill>
              </a:rPr>
              <a:t>Lei Municipal nº 089/2022 — critérios técnicos de mérito e desempenho  •  Fórum Municipal de Educação ativo  •  Grêmios estudantis e APMs fortalecidos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BF360C"/>
          </a:solidFill>
          <a:ln w="12700">
            <a:solidFill>
              <a:srgbClr val="BF360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⚠️  METAS COM CUMPRIMENTO PARCIAL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1097280"/>
            <a:ext cx="8503920" cy="1078992"/>
          </a:xfrm>
          <a:prstGeom prst="rect">
            <a:avLst/>
          </a:prstGeom>
          <a:solidFill>
            <a:srgbClr val="FFFFFF"/>
          </a:solidFill>
          <a:ln w="12700">
            <a:solidFill>
              <a:srgbClr val="FFCCB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320040" y="1097280"/>
            <a:ext cx="109728" cy="1078992"/>
          </a:xfrm>
          <a:prstGeom prst="rect">
            <a:avLst/>
          </a:prstGeom>
          <a:solidFill>
            <a:srgbClr val="E64A19"/>
          </a:solidFill>
          <a:ln w="12700">
            <a:solidFill>
              <a:srgbClr val="E64A19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548640" y="117043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64A19"/>
                </a:solidFill>
              </a:rPr>
              <a:t>Meta 1B — Creche (0–3 anos)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148132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55A64"/>
                </a:solidFill>
              </a:rPr>
              <a:t>Previsto: 50%   |   Alcançado: 33%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17556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57575"/>
                </a:solidFill>
              </a:rPr>
              <a:t>Área urbana atendida sem demanda reprimida. Crianças fronteiriças residentes no Paraguai contabilizadas no Censo mas não matriculadas. Reformas nos CEIs Solíria e Meus Filhos previstas para 2026.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0040" y="2331720"/>
            <a:ext cx="8503920" cy="1078992"/>
          </a:xfrm>
          <a:prstGeom prst="rect">
            <a:avLst/>
          </a:prstGeom>
          <a:solidFill>
            <a:srgbClr val="FFFFFF"/>
          </a:solidFill>
          <a:ln w="12700">
            <a:solidFill>
              <a:srgbClr val="FFCCB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Shape 8"/>
          <p:cNvSpPr/>
          <p:nvPr/>
        </p:nvSpPr>
        <p:spPr>
          <a:xfrm>
            <a:off x="320040" y="2331720"/>
            <a:ext cx="109728" cy="1078992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548640" y="240487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65100"/>
                </a:solidFill>
              </a:rPr>
              <a:t>Meta 6 — Educação em Tempo Integral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48640" y="271576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55A64"/>
                </a:solidFill>
              </a:rPr>
              <a:t>Previsto: 25% dos alunos   |   Alcançado: 5% municipal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48640" y="299008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57575"/>
                </a:solidFill>
              </a:rPr>
              <a:t>Limitações estruturais, financeiras e de pessoal. 6 de 8 estratégias não executadas. Previsão de adesão ao programa em 2026.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0040" y="3566160"/>
            <a:ext cx="8503920" cy="1078992"/>
          </a:xfrm>
          <a:prstGeom prst="rect">
            <a:avLst/>
          </a:prstGeom>
          <a:solidFill>
            <a:srgbClr val="FFFFFF"/>
          </a:solidFill>
          <a:ln w="12700">
            <a:solidFill>
              <a:srgbClr val="FFCCB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Shape 13"/>
          <p:cNvSpPr/>
          <p:nvPr/>
        </p:nvSpPr>
        <p:spPr>
          <a:xfrm>
            <a:off x="320040" y="3566160"/>
            <a:ext cx="109728" cy="1078992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548640" y="363931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57F17"/>
                </a:solidFill>
              </a:rPr>
              <a:t>Meta 9B — Redução do Analfabetismo Funcional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395020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55A64"/>
                </a:solidFill>
              </a:rPr>
              <a:t>Previsto: −50%   |   Alcançado: −36,85%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422452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57575"/>
                </a:solidFill>
              </a:rPr>
              <a:t>Classificado como SIM pela comissão. Progressos expressivos, mas a redução de 50% prevista não foi plenamente atingida. Indicador 9A (97,32%) superou a meta.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PONTOS DE ATENÇÃO PARA O PRÓXIMO CICLO (2026–2027)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1051560"/>
            <a:ext cx="416052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274320" y="1051560"/>
            <a:ext cx="4160520" cy="54864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65760" y="1143000"/>
            <a:ext cx="3977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65100"/>
                </a:solidFill>
              </a:rPr>
              <a:t>🕐  Educação em Tempo Integral (Meta 6)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65760" y="1554480"/>
            <a:ext cx="3977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55A64"/>
                </a:solidFill>
              </a:rPr>
              <a:t>Ação urgente. Previsão de adesão em 2026 requer dotação orçamentária específica, adequação de espaços físicos, contratação de pessoal e alimentação em período ampliado.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09160" y="1051560"/>
            <a:ext cx="416052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9" name="Shape 7"/>
          <p:cNvSpPr/>
          <p:nvPr/>
        </p:nvSpPr>
        <p:spPr>
          <a:xfrm>
            <a:off x="4709160" y="1051560"/>
            <a:ext cx="4160520" cy="54864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4800600" y="1143000"/>
            <a:ext cx="3977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47A1"/>
                </a:solidFill>
              </a:rPr>
              <a:t>🍼  Creche — 0 a 3 anos (Meta 1B)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00600" y="1554480"/>
            <a:ext cx="3977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55A64"/>
                </a:solidFill>
              </a:rPr>
              <a:t>Déficit de 17 pontos percentuais (33% vs 50%). Reformas nos CEIs Solíria e Meus Filhos previstas para 2026. Demanda em comunidades rurais e indígenas.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2926080"/>
            <a:ext cx="416052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/>
          <p:cNvSpPr/>
          <p:nvPr/>
        </p:nvSpPr>
        <p:spPr>
          <a:xfrm>
            <a:off x="274320" y="2926080"/>
            <a:ext cx="4160520" cy="54864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365760" y="3017520"/>
            <a:ext cx="3977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A1B9A"/>
                </a:solidFill>
              </a:rPr>
              <a:t>📚  Alfabetização — Consolidação (Meta 5)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65760" y="3429000"/>
            <a:ext cx="3977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55A64"/>
                </a:solidFill>
              </a:rPr>
              <a:t>Embora cumprida, 47,8% dos alunos ainda não atingiu nível 4 de leitura. Continuidade do Programa MS Alfabetiza e do Sistema Aprende Brasil é fundamental.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709160" y="2926080"/>
            <a:ext cx="416052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7" name="Shape 15"/>
          <p:cNvSpPr/>
          <p:nvPr/>
        </p:nvSpPr>
        <p:spPr>
          <a:xfrm>
            <a:off x="4709160" y="2926080"/>
            <a:ext cx="4160520" cy="54864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4800600" y="3017520"/>
            <a:ext cx="3977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5E20"/>
                </a:solidFill>
              </a:rPr>
              <a:t>🎓  Ensino Médio (Meta 3) — Articulação c/ Estado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800600" y="3429000"/>
            <a:ext cx="3977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55A64"/>
                </a:solidFill>
              </a:rPr>
              <a:t>Taxa líquida de 47,5% (meta: 85%). Responsabilidade da rede estadual. Fortalecer articulação com SED/MS e busca ativa de jovens de 15–17 anos fora da escola.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B5E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</a:rPr>
              <a:t>CONSIDERAÇÕES FINAIS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371600" y="914400"/>
            <a:ext cx="6400800" cy="0"/>
          </a:xfrm>
          <a:prstGeom prst="line">
            <a:avLst/>
          </a:prstGeom>
          <a:noFill/>
          <a:ln w="1905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3"/>
          <p:cNvSpPr/>
          <p:nvPr/>
        </p:nvSpPr>
        <p:spPr>
          <a:xfrm>
            <a:off x="914400" y="1051560"/>
            <a:ext cx="7315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A5D6A7"/>
                </a:solidFill>
              </a:rPr>
              <a:t>✅  10 metas plenamente alcançadas de 13 aplicáveis ao município (77%)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914400" y="1536192"/>
            <a:ext cx="7315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A5D6A7"/>
                </a:solidFill>
              </a:rPr>
              <a:t>🏆  IDEB 6,0 nos anos iniciais — meta nacional superada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914400" y="2020824"/>
            <a:ext cx="7315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A5D6A7"/>
                </a:solidFill>
              </a:rPr>
              <a:t>👩‍🏫  98% dos professores com formação adequada; 100% com formação continuada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914400" y="2505456"/>
            <a:ext cx="7315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A5D6A7"/>
                </a:solidFill>
              </a:rPr>
              <a:t>♿  100% de inclusão educacional para alunos com deficiência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914400" y="2990088"/>
            <a:ext cx="7315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A5D6A7"/>
                </a:solidFill>
              </a:rPr>
              <a:t>📖  97,32% de alfabetização da população adulta (Meta 9 — nova meta alcançada)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914400" y="3474720"/>
            <a:ext cx="7315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A5D6A7"/>
                </a:solidFill>
              </a:rPr>
              <a:t>💰  Plano de Carreira 100% implantado; salário docente 4% acima da média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914400" y="3959352"/>
            <a:ext cx="7315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9A825"/>
                </a:solidFill>
              </a:rPr>
              <a:t>⚠️  Prioridade para 2026: Educação em Tempo Integral e expansão de Creche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1371600" y="4572000"/>
            <a:ext cx="6400800" cy="0"/>
          </a:xfrm>
          <a:prstGeom prst="line">
            <a:avLst/>
          </a:prstGeom>
          <a:noFill/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457200" y="4663440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5D6A7"/>
                </a:solidFill>
              </a:rPr>
              <a:t>Secretaria Municipal de Educação de Sete Quedas/MS  •  Maio 2026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SOBRE O PLANO MUNICIPAL DE EDUCAÇÃO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1097280"/>
            <a:ext cx="274320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320040" y="1097280"/>
            <a:ext cx="2743200" cy="50292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411480" y="109728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📋  O que é?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" y="1691640"/>
            <a:ext cx="2468880" cy="2880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455A64"/>
                </a:solidFill>
              </a:rPr>
              <a:t>Instrumento de planejamento estratégico que orienta as políticas públicas educacionais do município por 10 anos, com metas e estratégias voltadas à educação de qualidade para todos.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46120" y="1097280"/>
            <a:ext cx="274320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9" name="Shape 7"/>
          <p:cNvSpPr/>
          <p:nvPr/>
        </p:nvSpPr>
        <p:spPr>
          <a:xfrm>
            <a:off x="3246120" y="1097280"/>
            <a:ext cx="2743200" cy="50292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3337560" y="109728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📎  Base Legal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383280" y="1691640"/>
            <a:ext cx="2468880" cy="2880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455A64"/>
                </a:solidFill>
              </a:rPr>
              <a:t>Alinhado à Lei Federal nº 13.005/2014 (PNE) e à Lei Estadual nº 4.621/2014 (PEE-MS).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455A64"/>
                </a:solidFill>
              </a:rPr>
              <a:t>Lei Municipal nº 652, de 17 de junho de 2015.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172200" y="1097280"/>
            <a:ext cx="274320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/>
          <p:cNvSpPr/>
          <p:nvPr/>
        </p:nvSpPr>
        <p:spPr>
          <a:xfrm>
            <a:off x="6172200" y="1097280"/>
            <a:ext cx="2743200" cy="502920"/>
          </a:xfrm>
          <a:prstGeom prst="rect">
            <a:avLst/>
          </a:prstGeom>
          <a:solidFill>
            <a:srgbClr val="B71C1C"/>
          </a:solidFill>
          <a:ln w="12700">
            <a:solidFill>
              <a:srgbClr val="B71C1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6263640" y="1097280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🗓  Vigência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309360" y="1691640"/>
            <a:ext cx="2468880" cy="2880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455A64"/>
                </a:solidFill>
              </a:rPr>
              <a:t>2015 a 2025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455A64"/>
                </a:solidFill>
              </a:rPr>
              <a:t>20 Metas  |  355 Estratégias  |  50 Indicadores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455A64"/>
                </a:solidFill>
              </a:rPr>
              <a:t>Avaliação bienal — último ciclo: 2024/2025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PANORAMA GERAL DAS METAS 2024-2025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74320" y="1097280"/>
            <a:ext cx="155448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1554480" cy="64008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274320" y="1161288"/>
            <a:ext cx="1554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1B5E20"/>
                </a:solidFill>
              </a:rPr>
              <a:t>20</a:t>
            </a:r>
            <a:endParaRPr lang="en-US" sz="5200" dirty="0"/>
          </a:p>
        </p:txBody>
      </p:sp>
      <p:sp>
        <p:nvSpPr>
          <p:cNvPr id="7" name="Text 5"/>
          <p:cNvSpPr/>
          <p:nvPr/>
        </p:nvSpPr>
        <p:spPr>
          <a:xfrm>
            <a:off x="320040" y="2212848"/>
            <a:ext cx="1463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55A64"/>
                </a:solidFill>
              </a:rPr>
              <a:t>Metas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55A64"/>
                </a:solidFill>
              </a:rPr>
              <a:t>no PME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011680" y="1097280"/>
            <a:ext cx="155448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9" name="Shape 7"/>
          <p:cNvSpPr/>
          <p:nvPr/>
        </p:nvSpPr>
        <p:spPr>
          <a:xfrm>
            <a:off x="2011680" y="1097280"/>
            <a:ext cx="1554480" cy="64008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2011680" y="1161288"/>
            <a:ext cx="1554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1B5E20"/>
                </a:solidFill>
              </a:rPr>
              <a:t>10</a:t>
            </a:r>
            <a:endParaRPr lang="en-US" sz="5200" dirty="0"/>
          </a:p>
        </p:txBody>
      </p:sp>
      <p:sp>
        <p:nvSpPr>
          <p:cNvPr id="11" name="Text 9"/>
          <p:cNvSpPr/>
          <p:nvPr/>
        </p:nvSpPr>
        <p:spPr>
          <a:xfrm>
            <a:off x="2057400" y="2212848"/>
            <a:ext cx="1463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55A64"/>
                </a:solidFill>
              </a:rPr>
              <a:t>Metas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55A64"/>
                </a:solidFill>
              </a:rPr>
              <a:t>Alcançadas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749040" y="1097280"/>
            <a:ext cx="155448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/>
          <p:cNvSpPr/>
          <p:nvPr/>
        </p:nvSpPr>
        <p:spPr>
          <a:xfrm>
            <a:off x="3749040" y="1097280"/>
            <a:ext cx="1554480" cy="64008"/>
          </a:xfrm>
          <a:prstGeom prst="rect">
            <a:avLst/>
          </a:prstGeom>
          <a:solidFill>
            <a:srgbClr val="E65100"/>
          </a:solidFill>
          <a:ln w="12700">
            <a:solidFill>
              <a:srgbClr val="E651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3749040" y="1161288"/>
            <a:ext cx="1554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E65100"/>
                </a:solidFill>
              </a:rPr>
              <a:t>3</a:t>
            </a:r>
            <a:endParaRPr lang="en-US" sz="5200" dirty="0"/>
          </a:p>
        </p:txBody>
      </p:sp>
      <p:sp>
        <p:nvSpPr>
          <p:cNvPr id="15" name="Text 13"/>
          <p:cNvSpPr/>
          <p:nvPr/>
        </p:nvSpPr>
        <p:spPr>
          <a:xfrm>
            <a:off x="3794760" y="2212848"/>
            <a:ext cx="1463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55A64"/>
                </a:solidFill>
              </a:rPr>
              <a:t>Metas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55A64"/>
                </a:solidFill>
              </a:rPr>
              <a:t>Parciais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0" y="1097280"/>
            <a:ext cx="155448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7" name="Shape 15"/>
          <p:cNvSpPr/>
          <p:nvPr/>
        </p:nvSpPr>
        <p:spPr>
          <a:xfrm>
            <a:off x="5486400" y="1097280"/>
            <a:ext cx="1554480" cy="64008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5486400" y="1161288"/>
            <a:ext cx="1554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0D47A1"/>
                </a:solidFill>
              </a:rPr>
              <a:t>2</a:t>
            </a:r>
            <a:endParaRPr lang="en-US" sz="5200" dirty="0"/>
          </a:p>
        </p:txBody>
      </p:sp>
      <p:sp>
        <p:nvSpPr>
          <p:cNvPr id="19" name="Text 17"/>
          <p:cNvSpPr/>
          <p:nvPr/>
        </p:nvSpPr>
        <p:spPr>
          <a:xfrm>
            <a:off x="5532120" y="2212848"/>
            <a:ext cx="1463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55A64"/>
                </a:solidFill>
              </a:rPr>
              <a:t>N/A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55A64"/>
                </a:solidFill>
              </a:rPr>
              <a:t>(Estadual/Fed.)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223760" y="1097280"/>
            <a:ext cx="155448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1" name="Shape 19"/>
          <p:cNvSpPr/>
          <p:nvPr/>
        </p:nvSpPr>
        <p:spPr>
          <a:xfrm>
            <a:off x="7223760" y="1097280"/>
            <a:ext cx="1554480" cy="64008"/>
          </a:xfrm>
          <a:prstGeom prst="rect">
            <a:avLst/>
          </a:prstGeom>
          <a:solidFill>
            <a:srgbClr val="455A64"/>
          </a:solidFill>
          <a:ln w="12700">
            <a:solidFill>
              <a:srgbClr val="455A6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7223760" y="1161288"/>
            <a:ext cx="15544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455A64"/>
                </a:solidFill>
              </a:rPr>
              <a:t>5</a:t>
            </a:r>
            <a:endParaRPr lang="en-US" sz="5200" dirty="0"/>
          </a:p>
        </p:txBody>
      </p:sp>
      <p:sp>
        <p:nvSpPr>
          <p:cNvPr id="23" name="Text 21"/>
          <p:cNvSpPr/>
          <p:nvPr/>
        </p:nvSpPr>
        <p:spPr>
          <a:xfrm>
            <a:off x="7269480" y="2212848"/>
            <a:ext cx="1463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55A64"/>
                </a:solidFill>
              </a:rPr>
              <a:t>Não se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55A64"/>
                </a:solidFill>
              </a:rPr>
              <a:t>Aplicam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274320" y="3127248"/>
            <a:ext cx="8595360" cy="594360"/>
          </a:xfrm>
          <a:prstGeom prst="rect">
            <a:avLst/>
          </a:prstGeom>
          <a:solidFill>
            <a:srgbClr val="E8F5E9"/>
          </a:solidFill>
          <a:ln w="12700">
            <a:solidFill>
              <a:srgbClr val="A5D6A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3"/>
          <p:cNvSpPr/>
          <p:nvPr/>
        </p:nvSpPr>
        <p:spPr>
          <a:xfrm>
            <a:off x="411480" y="3127248"/>
            <a:ext cx="8321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5E20"/>
                </a:solidFill>
              </a:rPr>
              <a:t>✔  10 metas plenamente alcançadas  •  Destaque: Formação Docente, EJA/Alfabetização, Educação Especial e IDEB acima da meta nacional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74320" y="388620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55A64"/>
                </a:solidFill>
              </a:rPr>
              <a:t>Progresso geral das metas aplicáveis ao município (13 metas)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274320" y="4160520"/>
            <a:ext cx="8595360" cy="320040"/>
          </a:xfrm>
          <a:prstGeom prst="rect">
            <a:avLst/>
          </a:prstGeom>
          <a:solidFill>
            <a:srgbClr val="E0E0E0"/>
          </a:solidFill>
          <a:ln w="1270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Shape 26"/>
          <p:cNvSpPr/>
          <p:nvPr/>
        </p:nvSpPr>
        <p:spPr>
          <a:xfrm>
            <a:off x="274320" y="4160520"/>
            <a:ext cx="6611112" cy="32004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Text 27"/>
          <p:cNvSpPr/>
          <p:nvPr/>
        </p:nvSpPr>
        <p:spPr>
          <a:xfrm>
            <a:off x="320040" y="4160520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</a:rPr>
              <a:t>77% das metas cumpridas total ou parcialmente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B5E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✅  AS 10 METAS ALCANÇADAS — VISÃO GERAL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64592" y="914400"/>
            <a:ext cx="1600200" cy="1783080"/>
          </a:xfrm>
          <a:prstGeom prst="rect">
            <a:avLst/>
          </a:prstGeom>
          <a:solidFill>
            <a:srgbClr val="2E7D32"/>
          </a:solidFill>
          <a:ln w="12700">
            <a:solidFill>
              <a:srgbClr val="388E3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256032" y="1005840"/>
            <a:ext cx="411480" cy="41148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256032" y="10058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5E20"/>
                </a:solidFill>
              </a:rPr>
              <a:t>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1005840"/>
            <a:ext cx="9692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Ensino Fundamental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237744" y="1490472"/>
            <a:ext cx="144475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A5D6A7"/>
                </a:solidFill>
              </a:rPr>
              <a:t>98,5% frequência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1929384" y="914400"/>
            <a:ext cx="1600200" cy="1783080"/>
          </a:xfrm>
          <a:prstGeom prst="rect">
            <a:avLst/>
          </a:prstGeom>
          <a:solidFill>
            <a:srgbClr val="2E7D32"/>
          </a:solidFill>
          <a:ln w="12700">
            <a:solidFill>
              <a:srgbClr val="388E3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Shape 8"/>
          <p:cNvSpPr/>
          <p:nvPr/>
        </p:nvSpPr>
        <p:spPr>
          <a:xfrm>
            <a:off x="2020824" y="1005840"/>
            <a:ext cx="411480" cy="41148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2020824" y="10058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5E20"/>
                </a:solidFill>
              </a:rPr>
              <a:t>4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496312" y="1005840"/>
            <a:ext cx="9692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Educação Especial/Inclusiva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002536" y="1490472"/>
            <a:ext cx="144475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A5D6A7"/>
                </a:solidFill>
              </a:rPr>
              <a:t>100% inclusão + AEE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694176" y="914400"/>
            <a:ext cx="1600200" cy="1783080"/>
          </a:xfrm>
          <a:prstGeom prst="rect">
            <a:avLst/>
          </a:prstGeom>
          <a:solidFill>
            <a:srgbClr val="2E7D32"/>
          </a:solidFill>
          <a:ln w="12700">
            <a:solidFill>
              <a:srgbClr val="388E3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Shape 13"/>
          <p:cNvSpPr/>
          <p:nvPr/>
        </p:nvSpPr>
        <p:spPr>
          <a:xfrm>
            <a:off x="3785616" y="1005840"/>
            <a:ext cx="411480" cy="41148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3785616" y="10058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5E20"/>
                </a:solidFill>
              </a:rPr>
              <a:t>5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261104" y="1005840"/>
            <a:ext cx="9692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Alfabetização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3767328" y="1490472"/>
            <a:ext cx="144475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A5D6A7"/>
                </a:solidFill>
              </a:rPr>
              <a:t>52,2% leitura / 38,2% escrita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458968" y="914400"/>
            <a:ext cx="1600200" cy="1783080"/>
          </a:xfrm>
          <a:prstGeom prst="rect">
            <a:avLst/>
          </a:prstGeom>
          <a:solidFill>
            <a:srgbClr val="2E7D32"/>
          </a:solidFill>
          <a:ln w="12700">
            <a:solidFill>
              <a:srgbClr val="388E3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Shape 18"/>
          <p:cNvSpPr/>
          <p:nvPr/>
        </p:nvSpPr>
        <p:spPr>
          <a:xfrm>
            <a:off x="5550408" y="1005840"/>
            <a:ext cx="411480" cy="41148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Text 19"/>
          <p:cNvSpPr/>
          <p:nvPr/>
        </p:nvSpPr>
        <p:spPr>
          <a:xfrm>
            <a:off x="5550408" y="10058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5E20"/>
                </a:solidFill>
              </a:rPr>
              <a:t>7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025896" y="1005840"/>
            <a:ext cx="9692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Qualidade (IDEB)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532120" y="1490472"/>
            <a:ext cx="144475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A5D6A7"/>
                </a:solidFill>
              </a:rPr>
              <a:t>IDEB 6,0 — meta superada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7223760" y="914400"/>
            <a:ext cx="1600200" cy="1783080"/>
          </a:xfrm>
          <a:prstGeom prst="rect">
            <a:avLst/>
          </a:prstGeom>
          <a:solidFill>
            <a:srgbClr val="2E7D32"/>
          </a:solidFill>
          <a:ln w="12700">
            <a:solidFill>
              <a:srgbClr val="388E3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Shape 23"/>
          <p:cNvSpPr/>
          <p:nvPr/>
        </p:nvSpPr>
        <p:spPr>
          <a:xfrm>
            <a:off x="7315200" y="1005840"/>
            <a:ext cx="411480" cy="41148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7315200" y="10058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5E20"/>
                </a:solidFill>
              </a:rPr>
              <a:t>9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7790688" y="1005840"/>
            <a:ext cx="9692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EJA / Analfabetismo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7296912" y="1490472"/>
            <a:ext cx="144475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A5D6A7"/>
                </a:solidFill>
              </a:rPr>
              <a:t>97,32% alfab. • −36,85% analf. func.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164592" y="2926080"/>
            <a:ext cx="1600200" cy="1783080"/>
          </a:xfrm>
          <a:prstGeom prst="rect">
            <a:avLst/>
          </a:prstGeom>
          <a:solidFill>
            <a:srgbClr val="2E7D32"/>
          </a:solidFill>
          <a:ln w="12700">
            <a:solidFill>
              <a:srgbClr val="388E3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Shape 28"/>
          <p:cNvSpPr/>
          <p:nvPr/>
        </p:nvSpPr>
        <p:spPr>
          <a:xfrm>
            <a:off x="256032" y="3017520"/>
            <a:ext cx="411480" cy="41148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29"/>
          <p:cNvSpPr/>
          <p:nvPr/>
        </p:nvSpPr>
        <p:spPr>
          <a:xfrm>
            <a:off x="256032" y="30175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5E20"/>
                </a:solidFill>
              </a:rPr>
              <a:t>15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731520" y="3017520"/>
            <a:ext cx="9692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Formação dos Professores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237744" y="3502152"/>
            <a:ext cx="144475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A5D6A7"/>
                </a:solidFill>
              </a:rPr>
              <a:t>98% com formação adequada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1929384" y="2926080"/>
            <a:ext cx="1600200" cy="1783080"/>
          </a:xfrm>
          <a:prstGeom prst="rect">
            <a:avLst/>
          </a:prstGeom>
          <a:solidFill>
            <a:srgbClr val="2E7D32"/>
          </a:solidFill>
          <a:ln w="12700">
            <a:solidFill>
              <a:srgbClr val="388E3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Shape 33"/>
          <p:cNvSpPr/>
          <p:nvPr/>
        </p:nvSpPr>
        <p:spPr>
          <a:xfrm>
            <a:off x="2020824" y="3017520"/>
            <a:ext cx="411480" cy="41148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6" name="Text 34"/>
          <p:cNvSpPr/>
          <p:nvPr/>
        </p:nvSpPr>
        <p:spPr>
          <a:xfrm>
            <a:off x="2020824" y="30175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5E20"/>
                </a:solidFill>
              </a:rPr>
              <a:t>16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2496312" y="3017520"/>
            <a:ext cx="9692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Formação Continuada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2002536" y="3502152"/>
            <a:ext cx="144475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A5D6A7"/>
                </a:solidFill>
              </a:rPr>
              <a:t>90% pós-grad • 100% form. cont.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3694176" y="2926080"/>
            <a:ext cx="1600200" cy="1783080"/>
          </a:xfrm>
          <a:prstGeom prst="rect">
            <a:avLst/>
          </a:prstGeom>
          <a:solidFill>
            <a:srgbClr val="2E7D32"/>
          </a:solidFill>
          <a:ln w="12700">
            <a:solidFill>
              <a:srgbClr val="388E3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0" name="Shape 38"/>
          <p:cNvSpPr/>
          <p:nvPr/>
        </p:nvSpPr>
        <p:spPr>
          <a:xfrm>
            <a:off x="3785616" y="3017520"/>
            <a:ext cx="411480" cy="41148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1" name="Text 39"/>
          <p:cNvSpPr/>
          <p:nvPr/>
        </p:nvSpPr>
        <p:spPr>
          <a:xfrm>
            <a:off x="3785616" y="30175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5E20"/>
                </a:solidFill>
              </a:rPr>
              <a:t>17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4261104" y="3017520"/>
            <a:ext cx="9692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Valorização do Professor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3767328" y="3502152"/>
            <a:ext cx="144475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A5D6A7"/>
                </a:solidFill>
              </a:rPr>
              <a:t>Salário 104% da média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5458968" y="2926080"/>
            <a:ext cx="1600200" cy="1783080"/>
          </a:xfrm>
          <a:prstGeom prst="rect">
            <a:avLst/>
          </a:prstGeom>
          <a:solidFill>
            <a:srgbClr val="2E7D32"/>
          </a:solidFill>
          <a:ln w="12700">
            <a:solidFill>
              <a:srgbClr val="388E3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5" name="Shape 43"/>
          <p:cNvSpPr/>
          <p:nvPr/>
        </p:nvSpPr>
        <p:spPr>
          <a:xfrm>
            <a:off x="5550408" y="3017520"/>
            <a:ext cx="411480" cy="41148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Text 44"/>
          <p:cNvSpPr/>
          <p:nvPr/>
        </p:nvSpPr>
        <p:spPr>
          <a:xfrm>
            <a:off x="5550408" y="30175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5E20"/>
                </a:solidFill>
              </a:rPr>
              <a:t>18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6025896" y="3017520"/>
            <a:ext cx="9692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Plano de Carreira Docente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5532120" y="3502152"/>
            <a:ext cx="144475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A5D6A7"/>
                </a:solidFill>
              </a:rPr>
              <a:t>100% implantado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7223760" y="2926080"/>
            <a:ext cx="1600200" cy="1783080"/>
          </a:xfrm>
          <a:prstGeom prst="rect">
            <a:avLst/>
          </a:prstGeom>
          <a:solidFill>
            <a:srgbClr val="2E7D32"/>
          </a:solidFill>
          <a:ln w="12700">
            <a:solidFill>
              <a:srgbClr val="388E3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0" name="Shape 48"/>
          <p:cNvSpPr/>
          <p:nvPr/>
        </p:nvSpPr>
        <p:spPr>
          <a:xfrm>
            <a:off x="7315200" y="3017520"/>
            <a:ext cx="411480" cy="41148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1" name="Text 49"/>
          <p:cNvSpPr/>
          <p:nvPr/>
        </p:nvSpPr>
        <p:spPr>
          <a:xfrm>
            <a:off x="7315200" y="301752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5E20"/>
                </a:solidFill>
              </a:rPr>
              <a:t>19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7790688" y="3017520"/>
            <a:ext cx="9692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</a:rPr>
              <a:t>Gestão Democrática</a:t>
            </a:r>
            <a:endParaRPr lang="en-US" sz="950" dirty="0"/>
          </a:p>
        </p:txBody>
      </p:sp>
      <p:sp>
        <p:nvSpPr>
          <p:cNvPr id="53" name="Text 51"/>
          <p:cNvSpPr/>
          <p:nvPr/>
        </p:nvSpPr>
        <p:spPr>
          <a:xfrm>
            <a:off x="7296912" y="3502152"/>
            <a:ext cx="144475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A5D6A7"/>
                </a:solidFill>
              </a:rPr>
              <a:t>75–100% dos indicadores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228600" y="137160"/>
            <a:ext cx="594360" cy="59436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28600" y="13716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47A1"/>
                </a:solidFill>
              </a:rPr>
              <a:t>2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05840" y="9144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META 2: ENSINO FUNDAMENTAL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65760" y="100584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55A64"/>
                </a:solidFill>
              </a:rPr>
              <a:t>Universalizar o Ensino Fundamental de 9 anos para toda a população de 6 a 14 anos.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554480"/>
            <a:ext cx="256032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>
            <a:off x="365760" y="1554480"/>
            <a:ext cx="2560320" cy="54864"/>
          </a:xfrm>
          <a:prstGeom prst="rect">
            <a:avLst/>
          </a:prstGeom>
          <a:solidFill>
            <a:srgbClr val="0D47A1"/>
          </a:solidFill>
          <a:ln w="12700">
            <a:solidFill>
              <a:srgbClr val="0D47A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365760" y="1609344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Frequência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(6–14 anos)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5760" y="2112264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D47A1"/>
                </a:solidFill>
              </a:rPr>
              <a:t>98,5%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365760" y="2843784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E9E9E"/>
                </a:solidFill>
              </a:rPr>
              <a:t>Meta: 100%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246120" y="1554480"/>
            <a:ext cx="256032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/>
          <p:cNvSpPr/>
          <p:nvPr/>
        </p:nvSpPr>
        <p:spPr>
          <a:xfrm>
            <a:off x="3246120" y="1554480"/>
            <a:ext cx="2560320" cy="54864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3246120" y="1609344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Pessoas de 16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anos com EF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246120" y="2112264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E7D32"/>
                </a:solidFill>
              </a:rPr>
              <a:t>98,5%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3246120" y="2843784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E9E9E"/>
                </a:solidFill>
              </a:rPr>
              <a:t>Meta: 95% ✅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126480" y="1554480"/>
            <a:ext cx="256032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8" name="Shape 16"/>
          <p:cNvSpPr/>
          <p:nvPr/>
        </p:nvSpPr>
        <p:spPr>
          <a:xfrm>
            <a:off x="6126480" y="1554480"/>
            <a:ext cx="2560320" cy="54864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6126480" y="1609344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Status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Geral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126480" y="2112264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1B5E20"/>
                </a:solidFill>
              </a:rPr>
              <a:t>✅ SIM</a:t>
            </a:r>
            <a:endParaRPr lang="en-US" sz="3200" dirty="0"/>
          </a:p>
        </p:txBody>
      </p:sp>
      <p:sp>
        <p:nvSpPr>
          <p:cNvPr id="21" name="Text 19"/>
          <p:cNvSpPr/>
          <p:nvPr/>
        </p:nvSpPr>
        <p:spPr>
          <a:xfrm>
            <a:off x="6126480" y="2843784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E9E9E"/>
                </a:solidFill>
              </a:rPr>
              <a:t>Meta alcançada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65760" y="361188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47A1"/>
                </a:solidFill>
              </a:rPr>
              <a:t>Principais ações: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65760" y="388620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55A64"/>
                </a:solidFill>
              </a:rPr>
              <a:t>Busca ativa contínua  •  Reforço escolar e acompanhamento psicopedagógico  •  Eleições diretas para gestores (Lei Fundeb Permanente)  •  Monitoramento com saúde, assistência social e Conselho Tutelar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228600" y="137160"/>
            <a:ext cx="594360" cy="59436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28600" y="13716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A148C"/>
                </a:solidFill>
              </a:rPr>
              <a:t>4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05840" y="9144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META 4: EDUCAÇÃO ESPECIAL / INCLUSIVA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65760" y="100584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55A64"/>
                </a:solidFill>
              </a:rPr>
              <a:t>Universalizar o acesso à educação básica e ao AEE para a população de 4 a 17 anos com deficiência, TGD e altas habilidades.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554480"/>
            <a:ext cx="256032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>
            <a:off x="365760" y="1554480"/>
            <a:ext cx="2560320" cy="54864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365760" y="1609344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Frequência escolar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(4–17 anos c/ def.)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5760" y="2112264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4A148C"/>
                </a:solidFill>
              </a:rPr>
              <a:t>100%</a:t>
            </a:r>
            <a:endParaRPr lang="en-US" sz="3800" dirty="0"/>
          </a:p>
        </p:txBody>
      </p:sp>
      <p:sp>
        <p:nvSpPr>
          <p:cNvPr id="11" name="Text 9"/>
          <p:cNvSpPr/>
          <p:nvPr/>
        </p:nvSpPr>
        <p:spPr>
          <a:xfrm>
            <a:off x="365760" y="2843784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E9E9E"/>
                </a:solidFill>
              </a:rPr>
              <a:t>Meta: 100% ✅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246120" y="1554480"/>
            <a:ext cx="256032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/>
          <p:cNvSpPr/>
          <p:nvPr/>
        </p:nvSpPr>
        <p:spPr>
          <a:xfrm>
            <a:off x="3246120" y="1554480"/>
            <a:ext cx="2560320" cy="54864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3246120" y="1609344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Matrículas em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classes comuns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246120" y="2112264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4A148C"/>
                </a:solidFill>
              </a:rPr>
              <a:t>100%</a:t>
            </a:r>
            <a:endParaRPr lang="en-US" sz="3800" dirty="0"/>
          </a:p>
        </p:txBody>
      </p:sp>
      <p:sp>
        <p:nvSpPr>
          <p:cNvPr id="16" name="Text 14"/>
          <p:cNvSpPr/>
          <p:nvPr/>
        </p:nvSpPr>
        <p:spPr>
          <a:xfrm>
            <a:off x="3246120" y="2843784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E9E9E"/>
                </a:solidFill>
              </a:rPr>
              <a:t>Meta: inclusão ✅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126480" y="1554480"/>
            <a:ext cx="256032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8" name="Shape 16"/>
          <p:cNvSpPr/>
          <p:nvPr/>
        </p:nvSpPr>
        <p:spPr>
          <a:xfrm>
            <a:off x="6126480" y="1554480"/>
            <a:ext cx="2560320" cy="54864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6126480" y="1609344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Recebem AEE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(Atend. Especializado)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126480" y="2112264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4A148C"/>
                </a:solidFill>
              </a:rPr>
              <a:t>100%</a:t>
            </a:r>
            <a:endParaRPr lang="en-US" sz="3800" dirty="0"/>
          </a:p>
        </p:txBody>
      </p:sp>
      <p:sp>
        <p:nvSpPr>
          <p:cNvPr id="21" name="Text 19"/>
          <p:cNvSpPr/>
          <p:nvPr/>
        </p:nvSpPr>
        <p:spPr>
          <a:xfrm>
            <a:off x="6126480" y="2843784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E9E9E"/>
                </a:solidFill>
              </a:rPr>
              <a:t>Meta: universal ✅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65760" y="361188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A148C"/>
                </a:solidFill>
              </a:rPr>
              <a:t>Principais realizações: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65760" y="388620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55A64"/>
                </a:solidFill>
              </a:rPr>
              <a:t>Equipe multidisciplinar implantada  •  Salas de Recursos Multifuncionais ativas  •  Parceria com APAE  •  Educação bilíngue (Libras) e recursos assistivos  •  AEE domiciliar garantido para casos graves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228600" y="137160"/>
            <a:ext cx="594360" cy="59436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28600" y="13716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6064"/>
                </a:solidFill>
              </a:rPr>
              <a:t>5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05840" y="9144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META 5: ALFABETIZAÇÃO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65760" y="100584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55A64"/>
                </a:solidFill>
              </a:rPr>
              <a:t>Alfabetizar todas as crianças, no máximo, até o final do 3º ano do Ensino Fundamental.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554480"/>
            <a:ext cx="397764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>
            <a:off x="365760" y="1554480"/>
            <a:ext cx="3977640" cy="54864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457200" y="1609344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Nível 4 de Proficiência em LEITURA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2112264"/>
            <a:ext cx="3794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6064"/>
                </a:solidFill>
              </a:rPr>
              <a:t>52,2%</a:t>
            </a:r>
            <a:endParaRPr lang="en-US" sz="4800" dirty="0"/>
          </a:p>
        </p:txBody>
      </p:sp>
      <p:sp>
        <p:nvSpPr>
          <p:cNvPr id="11" name="Text 9"/>
          <p:cNvSpPr/>
          <p:nvPr/>
        </p:nvSpPr>
        <p:spPr>
          <a:xfrm>
            <a:off x="457200" y="2935224"/>
            <a:ext cx="3794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E9E9E"/>
                </a:solidFill>
              </a:rPr>
              <a:t>alunos do 2º ano do Ensino Fundamental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E9E9E"/>
                </a:solidFill>
              </a:rPr>
              <a:t>Indicador 5A — SAEB/CAED 2025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800600" y="1554480"/>
            <a:ext cx="397764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/>
          <p:cNvSpPr/>
          <p:nvPr/>
        </p:nvSpPr>
        <p:spPr>
          <a:xfrm>
            <a:off x="4800600" y="1554480"/>
            <a:ext cx="3977640" cy="54864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4892040" y="1609344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Nível 5 de Proficiência em ESCRITA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92040" y="2112264"/>
            <a:ext cx="3794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6064"/>
                </a:solidFill>
              </a:rPr>
              <a:t>38,2%</a:t>
            </a:r>
            <a:endParaRPr lang="en-US" sz="4800" dirty="0"/>
          </a:p>
        </p:txBody>
      </p:sp>
      <p:sp>
        <p:nvSpPr>
          <p:cNvPr id="16" name="Text 14"/>
          <p:cNvSpPr/>
          <p:nvPr/>
        </p:nvSpPr>
        <p:spPr>
          <a:xfrm>
            <a:off x="4892040" y="2935224"/>
            <a:ext cx="3794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E9E9E"/>
                </a:solidFill>
              </a:rPr>
              <a:t>alunos do 2º ano do Ensino Fundamental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E9E9E"/>
                </a:solidFill>
              </a:rPr>
              <a:t>Indicador 5B — SAEB 2025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65760" y="3840480"/>
            <a:ext cx="8412480" cy="594360"/>
          </a:xfrm>
          <a:prstGeom prst="rect">
            <a:avLst/>
          </a:prstGeom>
          <a:solidFill>
            <a:srgbClr val="E0F7FA"/>
          </a:solidFill>
          <a:ln w="12700">
            <a:solidFill>
              <a:srgbClr val="80DEE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502920" y="38404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6064"/>
                </a:solidFill>
              </a:rPr>
              <a:t>Programa MS Alfabetiza • 4 capacitações em 2024 • Sistema Aprende Brasil implantado • Formação contínua de professores alfabetizadores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228600" y="137160"/>
            <a:ext cx="594360" cy="594360"/>
          </a:xfrm>
          <a:prstGeom prst="ellipse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28600" y="13716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7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05840" y="9144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5E20"/>
                </a:solidFill>
              </a:rPr>
              <a:t>META 7: QUALIDADE NA EDUCAÇÃO (IDEB)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65760" y="100584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55A64"/>
                </a:solidFill>
              </a:rPr>
              <a:t>Atingir IDEB de 6,0 nos anos iniciais do EF, 5,5 nos anos finais e 5,2 no Ensino Médio.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554480"/>
            <a:ext cx="3977640" cy="2148840"/>
          </a:xfrm>
          <a:prstGeom prst="rect">
            <a:avLst/>
          </a:prstGeom>
          <a:solidFill>
            <a:srgbClr val="1B5E20"/>
          </a:solidFill>
          <a:ln w="12700">
            <a:solidFill>
              <a:srgbClr val="1B5E2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457200" y="1600200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⭐  IDEB ALCANÇADO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205740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5D6A7"/>
                </a:solidFill>
              </a:rPr>
              <a:t>Anos Iniciais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A5D6A7"/>
                </a:solidFill>
              </a:rPr>
              <a:t>Ensino Fundamental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2560320"/>
            <a:ext cx="3794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9A825"/>
                </a:solidFill>
              </a:rPr>
              <a:t>6,0</a:t>
            </a:r>
            <a:endParaRPr lang="en-US" sz="6000" dirty="0"/>
          </a:p>
        </p:txBody>
      </p:sp>
      <p:sp>
        <p:nvSpPr>
          <p:cNvPr id="11" name="Text 9"/>
          <p:cNvSpPr/>
          <p:nvPr/>
        </p:nvSpPr>
        <p:spPr>
          <a:xfrm>
            <a:off x="457200" y="3337560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A5D6A7"/>
                </a:solidFill>
              </a:rPr>
              <a:t>Meta projetada: 5,3  →  SUPERADA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800600" y="1554480"/>
            <a:ext cx="397764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4892040" y="1600200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55A64"/>
                </a:solidFill>
              </a:rPr>
              <a:t>IDEB 2023 — Rede Estadual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892040" y="1874520"/>
            <a:ext cx="3794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55A64"/>
                </a:solidFill>
              </a:rPr>
              <a:t>Anos finais EF: 4,7  (meta: 5,0)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892040" y="2194560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55A64"/>
                </a:solidFill>
              </a:rPr>
              <a:t>Ensino Médio: 4,2  (meta: 4,5)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800600" y="2633472"/>
            <a:ext cx="3977640" cy="1069848"/>
          </a:xfrm>
          <a:prstGeom prst="rect">
            <a:avLst/>
          </a:prstGeom>
          <a:solidFill>
            <a:srgbClr val="FFF9C4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4892040" y="2679192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65100"/>
                </a:solidFill>
              </a:rPr>
              <a:t>🏆  Destaque Nacional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892040" y="3044952"/>
            <a:ext cx="3794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55A64"/>
                </a:solidFill>
              </a:rPr>
              <a:t>O IDEB 6,0 dos anos iniciais coloca Sete Quedas acima da meta nacional de 6,0 para o período.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65760" y="384048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55A64"/>
                </a:solidFill>
              </a:rPr>
              <a:t>Ações: autoavaliação institucional anual  •  Programa MS Alfabetiza  •  Tecnologias educacionais  •  Transporte escolar universal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880E4F"/>
          </a:solidFill>
          <a:ln w="12700">
            <a:solidFill>
              <a:srgbClr val="880E4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228600" y="137160"/>
            <a:ext cx="594360" cy="594360"/>
          </a:xfrm>
          <a:prstGeom prst="ellipse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28600" y="13716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80E4F"/>
                </a:solidFill>
              </a:rPr>
              <a:t>9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05840" y="9144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META 9: EJA — ALFABETIZAÇÃO E ANALFABETISMO FUNCIONAL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100584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455A64"/>
                </a:solidFill>
              </a:rPr>
              <a:t>Elevar para 95% a taxa de alfabetização da população com 15 anos ou mais e reduzir em 50% o analfabetismo funcional.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554480"/>
            <a:ext cx="397764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>
            <a:off x="365760" y="1554480"/>
            <a:ext cx="3977640" cy="54864"/>
          </a:xfrm>
          <a:prstGeom prst="rect">
            <a:avLst/>
          </a:prstGeom>
          <a:solidFill>
            <a:srgbClr val="880E4F"/>
          </a:solidFill>
          <a:ln w="12700">
            <a:solidFill>
              <a:srgbClr val="880E4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457200" y="1609344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Indicador 9A — Taxa de Alfabetização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2112264"/>
            <a:ext cx="3794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880E4F"/>
                </a:solidFill>
              </a:rPr>
              <a:t>97,32%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457200" y="2935224"/>
            <a:ext cx="3794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E9E9E"/>
                </a:solidFill>
              </a:rPr>
              <a:t>pop. de 15 anos ou mais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E9E9E"/>
                </a:solidFill>
              </a:rPr>
              <a:t>Meta: 95% ✅  SUPERADA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E9E9E"/>
                </a:solidFill>
              </a:rPr>
              <a:t>Fonte: Censo IBGE 2022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800600" y="1554480"/>
            <a:ext cx="397764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/>
          <p:cNvSpPr/>
          <p:nvPr/>
        </p:nvSpPr>
        <p:spPr>
          <a:xfrm>
            <a:off x="4800600" y="1554480"/>
            <a:ext cx="3977640" cy="54864"/>
          </a:xfrm>
          <a:prstGeom prst="rect">
            <a:avLst/>
          </a:prstGeom>
          <a:solidFill>
            <a:srgbClr val="880E4F"/>
          </a:solidFill>
          <a:ln w="12700">
            <a:solidFill>
              <a:srgbClr val="880E4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4892040" y="1609344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55A64"/>
                </a:solidFill>
              </a:rPr>
              <a:t>Indicador 9B — Analfabetismo Funcional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92040" y="2112264"/>
            <a:ext cx="3794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880E4F"/>
                </a:solidFill>
              </a:rPr>
              <a:t>−36,85%</a:t>
            </a:r>
            <a:endParaRPr lang="en-US" sz="3800" dirty="0"/>
          </a:p>
        </p:txBody>
      </p:sp>
      <p:sp>
        <p:nvSpPr>
          <p:cNvPr id="16" name="Text 14"/>
          <p:cNvSpPr/>
          <p:nvPr/>
        </p:nvSpPr>
        <p:spPr>
          <a:xfrm>
            <a:off x="4892040" y="2935224"/>
            <a:ext cx="3794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E9E9E"/>
                </a:solidFill>
              </a:rPr>
              <a:t>redução do analfabetismo funcional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E9E9E"/>
                </a:solidFill>
              </a:rPr>
              <a:t>Meta: −50%  ✅ Classificado como SIM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9E9E9E"/>
                </a:solidFill>
              </a:rPr>
              <a:t>Fonte: IBGE / Censo 2022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65760" y="3840480"/>
            <a:ext cx="8412480" cy="594360"/>
          </a:xfrm>
          <a:prstGeom prst="rect">
            <a:avLst/>
          </a:prstGeom>
          <a:solidFill>
            <a:srgbClr val="FCE4EC"/>
          </a:solidFill>
          <a:ln w="12700">
            <a:solidFill>
              <a:srgbClr val="F48FB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502920" y="38404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80E4F"/>
                </a:solidFill>
              </a:rPr>
              <a:t>EJA ofertada na rede municipal em 2026  •  Busca ativa de jovens adultos fora da escola  •  Programa AJA (capacitação SED/MS)  •  Certificação gratuita divulgada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TM10001105[[fn=Cortar]]</Template>
  <TotalTime>6</TotalTime>
  <Words>1560</Words>
  <Application>Microsoft Office PowerPoint</Application>
  <PresentationFormat>Apresentação na tela (16:9)</PresentationFormat>
  <Paragraphs>241</Paragraphs>
  <Slides>15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Aptos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PME Sete Quedas 2024-2025 - Audiência Pública</dc:title>
  <dc:subject>PptxGenJS Presentation</dc:subject>
  <dc:creator>PptxGenJS</dc:creator>
  <cp:lastModifiedBy>silvania milioli</cp:lastModifiedBy>
  <cp:revision>3</cp:revision>
  <dcterms:created xsi:type="dcterms:W3CDTF">2026-05-19T22:34:00Z</dcterms:created>
  <dcterms:modified xsi:type="dcterms:W3CDTF">2026-05-20T11:28:06Z</dcterms:modified>
</cp:coreProperties>
</file>